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3" r:id="rId3"/>
    <p:sldId id="279" r:id="rId4"/>
    <p:sldId id="264" r:id="rId5"/>
    <p:sldId id="266" r:id="rId6"/>
    <p:sldId id="267" r:id="rId7"/>
    <p:sldId id="280" r:id="rId8"/>
    <p:sldId id="265" r:id="rId9"/>
    <p:sldId id="278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92D8"/>
    <a:srgbClr val="1D1836"/>
    <a:srgbClr val="CDDC55"/>
    <a:srgbClr val="C4E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7" autoAdjust="0"/>
    <p:restoredTop sz="94499" autoAdjust="0"/>
  </p:normalViewPr>
  <p:slideViewPr>
    <p:cSldViewPr>
      <p:cViewPr varScale="1">
        <p:scale>
          <a:sx n="138" d="100"/>
          <a:sy n="138" d="100"/>
        </p:scale>
        <p:origin x="1392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F6AFD-BDD1-9B47-960E-BA72B7D0C572}" type="datetimeFigureOut">
              <a:rPr lang="en-SI" smtClean="0"/>
              <a:t>10/20/2026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EC2D8-1BEB-344B-9A12-FFCCB1F83D0D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99291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BEC2D8-1BEB-344B-9A12-FFCCB1F83D0D}" type="slidenum">
              <a:rPr lang="en-SI" smtClean="0"/>
              <a:t>1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564421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BEC2D8-1BEB-344B-9A12-FFCCB1F83D0D}" type="slidenum">
              <a:rPr lang="en-SI" smtClean="0"/>
              <a:t>5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803184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BEC2D8-1BEB-344B-9A12-FFCCB1F83D0D}" type="slidenum">
              <a:rPr lang="en-SI" smtClean="0"/>
              <a:t>9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23545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6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50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2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2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4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42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9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9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5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1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A87E9-ED8D-4B4F-9390-77C845498B5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946E0-066E-4B60-9035-DBD644CCB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3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6A0133-F6A3-8E8F-D60B-09CC105D4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133350"/>
            <a:ext cx="9144001" cy="51625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7A7E0A-6507-4E3B-322E-C8DC2D8B11B8}"/>
              </a:ext>
            </a:extLst>
          </p:cNvPr>
          <p:cNvSpPr/>
          <p:nvPr/>
        </p:nvSpPr>
        <p:spPr>
          <a:xfrm>
            <a:off x="-76200" y="4095750"/>
            <a:ext cx="9144000" cy="608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0F1533-BB2B-5936-3A00-FB96AD11AA76}"/>
              </a:ext>
            </a:extLst>
          </p:cNvPr>
          <p:cNvSpPr/>
          <p:nvPr/>
        </p:nvSpPr>
        <p:spPr>
          <a:xfrm>
            <a:off x="457200" y="285750"/>
            <a:ext cx="1981200" cy="990600"/>
          </a:xfrm>
          <a:prstGeom prst="rect">
            <a:avLst/>
          </a:prstGeom>
          <a:solidFill>
            <a:srgbClr val="CDD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E3D742-92D5-AC4E-8574-6A7C6FFC90D1}"/>
              </a:ext>
            </a:extLst>
          </p:cNvPr>
          <p:cNvSpPr/>
          <p:nvPr/>
        </p:nvSpPr>
        <p:spPr>
          <a:xfrm>
            <a:off x="6855482" y="285750"/>
            <a:ext cx="2133600" cy="2286000"/>
          </a:xfrm>
          <a:prstGeom prst="rect">
            <a:avLst/>
          </a:prstGeom>
          <a:solidFill>
            <a:srgbClr val="CDD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3" name="TextBox 2"/>
          <p:cNvSpPr txBox="1"/>
          <p:nvPr/>
        </p:nvSpPr>
        <p:spPr>
          <a:xfrm>
            <a:off x="780420" y="1935234"/>
            <a:ext cx="75831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Poppins" pitchFamily="2" charset="0"/>
                <a:cs typeface="Poppins" pitchFamily="2" charset="0"/>
              </a:rPr>
              <a:t>Instructions</a:t>
            </a:r>
          </a:p>
          <a:p>
            <a:r>
              <a:rPr lang="en-US" sz="4400" b="1" dirty="0">
                <a:latin typeface="Poppins" pitchFamily="2" charset="0"/>
                <a:cs typeface="Poppins" pitchFamily="2" charset="0"/>
              </a:rPr>
              <a:t>for making “POPRI” pitch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A2EC854-24E6-9442-821E-23A619F6D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381" y="707106"/>
            <a:ext cx="1990102" cy="7308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24FCA4-2A9B-BD54-1DD8-8D8B87504C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215410"/>
            <a:ext cx="5861325" cy="41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5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2D1E05-BCEB-8C9A-C4C8-965E8B919BDA}"/>
              </a:ext>
            </a:extLst>
          </p:cNvPr>
          <p:cNvSpPr/>
          <p:nvPr/>
        </p:nvSpPr>
        <p:spPr>
          <a:xfrm>
            <a:off x="-381000" y="5715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I" dirty="0"/>
              <a:t>  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733550"/>
            <a:ext cx="7162800" cy="3770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sl-SI" sz="2600" dirty="0">
                <a:latin typeface="Poppins" pitchFamily="2" charset="77"/>
                <a:cs typeface="Poppins" pitchFamily="2" charset="77"/>
              </a:rPr>
              <a:t>Make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pitch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simple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and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understandable</a:t>
            </a:r>
            <a:endParaRPr lang="sl-SI" sz="26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600"/>
              </a:lnSpc>
            </a:pPr>
            <a:r>
              <a:rPr lang="sl-SI" sz="2600" dirty="0">
                <a:latin typeface="Poppins" pitchFamily="2" charset="77"/>
                <a:cs typeface="Poppins" pitchFamily="2" charset="77"/>
              </a:rPr>
              <a:t>Be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prepared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, be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yourself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 - u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se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graphic material 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(photos,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symbols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, infographics)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instead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 of 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text. </a:t>
            </a:r>
          </a:p>
          <a:p>
            <a:pPr>
              <a:lnSpc>
                <a:spcPts val="3600"/>
              </a:lnSpc>
            </a:pPr>
            <a:endParaRPr lang="en-US" sz="26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600"/>
              </a:lnSpc>
            </a:pP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Do NOT use videos, animations or links</a:t>
            </a:r>
            <a:r>
              <a:rPr lang="en-US" sz="26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ts val="3600"/>
              </a:lnSpc>
            </a:pPr>
            <a:endParaRPr lang="en-US" sz="2800" dirty="0" err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 err="1">
                <a:latin typeface="Poppins" pitchFamily="2" charset="77"/>
                <a:cs typeface="Poppins" pitchFamily="2" charset="77"/>
              </a:rPr>
              <a:t>Presentation</a:t>
            </a:r>
            <a:endParaRPr lang="en-US" sz="3200" dirty="0">
              <a:latin typeface="Poppins" pitchFamily="2" charset="0"/>
              <a:cs typeface="Poppins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0CE38D0-2779-504B-CF8F-C0F7183F7A0C}"/>
              </a:ext>
            </a:extLst>
          </p:cNvPr>
          <p:cNvSpPr/>
          <p:nvPr/>
        </p:nvSpPr>
        <p:spPr>
          <a:xfrm>
            <a:off x="381000" y="3042969"/>
            <a:ext cx="6858000" cy="692727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40203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2D1E05-BCEB-8C9A-C4C8-965E8B919BDA}"/>
              </a:ext>
            </a:extLst>
          </p:cNvPr>
          <p:cNvSpPr/>
          <p:nvPr/>
        </p:nvSpPr>
        <p:spPr>
          <a:xfrm>
            <a:off x="76200" y="5715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I" dirty="0"/>
              <a:t>  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733550"/>
            <a:ext cx="7162800" cy="2385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Use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graphic material 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(photos,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symbols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, infographics)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instead</a:t>
            </a:r>
            <a:r>
              <a:rPr lang="sl-SI" sz="2600" dirty="0">
                <a:latin typeface="Poppins" pitchFamily="2" charset="77"/>
                <a:cs typeface="Poppins" pitchFamily="2" charset="77"/>
              </a:rPr>
              <a:t> of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 text. </a:t>
            </a:r>
          </a:p>
          <a:p>
            <a:pPr>
              <a:lnSpc>
                <a:spcPts val="3600"/>
              </a:lnSpc>
            </a:pPr>
            <a:endParaRPr lang="en-US" sz="26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600"/>
              </a:lnSpc>
            </a:pP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Do NOT use videos, animations or links</a:t>
            </a:r>
            <a:r>
              <a:rPr lang="en-US" sz="26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ts val="3600"/>
              </a:lnSpc>
            </a:pPr>
            <a:endParaRPr lang="en-US" sz="2800" dirty="0" err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Visual</a:t>
            </a:r>
            <a:r>
              <a:rPr lang="sl-SI" sz="3200" dirty="0"/>
              <a:t> </a:t>
            </a:r>
          </a:p>
          <a:p>
            <a:r>
              <a:rPr lang="en-US" sz="3200" b="1" dirty="0">
                <a:latin typeface="Poppins" pitchFamily="2" charset="0"/>
                <a:cs typeface="Poppins" pitchFamily="2" charset="0"/>
              </a:rPr>
              <a:t>materials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0CE38D0-2779-504B-CF8F-C0F7183F7A0C}"/>
              </a:ext>
            </a:extLst>
          </p:cNvPr>
          <p:cNvSpPr/>
          <p:nvPr/>
        </p:nvSpPr>
        <p:spPr>
          <a:xfrm>
            <a:off x="381000" y="3042969"/>
            <a:ext cx="6858000" cy="692727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6D6378-B38A-8154-D6AD-F5E359E27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983AB9-ECC9-18AC-3447-5BC23D017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67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1D6998-6AC3-4E52-F56B-B199D558E2C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E3E0721-D1AF-2278-E5E1-B77F2B6E7A89}"/>
              </a:ext>
            </a:extLst>
          </p:cNvPr>
          <p:cNvSpPr txBox="1"/>
          <p:nvPr/>
        </p:nvSpPr>
        <p:spPr>
          <a:xfrm>
            <a:off x="457200" y="2071645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dirty="0">
                <a:latin typeface="Poppins" pitchFamily="2" charset="77"/>
                <a:cs typeface="Poppins" pitchFamily="2" charset="77"/>
              </a:rPr>
              <a:t>Choose a </a:t>
            </a:r>
            <a:r>
              <a:rPr lang="sl-SI" sz="3000" dirty="0">
                <a:latin typeface="Poppins" pitchFamily="2" charset="77"/>
                <a:cs typeface="Poppins" pitchFamily="2" charset="77"/>
              </a:rPr>
              <a:t>font </a:t>
            </a:r>
            <a:r>
              <a:rPr lang="sl-SI" sz="3000" dirty="0" err="1">
                <a:latin typeface="Poppins" pitchFamily="2" charset="77"/>
                <a:cs typeface="Poppins" pitchFamily="2" charset="77"/>
              </a:rPr>
              <a:t>that</a:t>
            </a:r>
            <a:r>
              <a:rPr lang="sl-SI" sz="3000" dirty="0">
                <a:latin typeface="Poppins" pitchFamily="2" charset="77"/>
                <a:cs typeface="Poppins" pitchFamily="2" charset="77"/>
              </a:rPr>
              <a:t> is </a:t>
            </a:r>
            <a:r>
              <a:rPr lang="sl-SI" sz="3000" dirty="0" err="1">
                <a:latin typeface="Poppins" pitchFamily="2" charset="77"/>
                <a:cs typeface="Poppins" pitchFamily="2" charset="77"/>
              </a:rPr>
              <a:t>easy</a:t>
            </a:r>
            <a:r>
              <a:rPr lang="sl-SI" sz="3000" dirty="0">
                <a:latin typeface="Poppins" pitchFamily="2" charset="77"/>
                <a:cs typeface="Poppins" pitchFamily="2" charset="77"/>
              </a:rPr>
              <a:t> to </a:t>
            </a:r>
            <a:r>
              <a:rPr lang="sl-SI" sz="3000" dirty="0" err="1">
                <a:latin typeface="Poppins" pitchFamily="2" charset="77"/>
                <a:cs typeface="Poppins" pitchFamily="2" charset="77"/>
              </a:rPr>
              <a:t>read</a:t>
            </a:r>
            <a:r>
              <a:rPr lang="en-US" sz="3000" dirty="0">
                <a:latin typeface="Poppins" pitchFamily="2" charset="77"/>
                <a:cs typeface="Poppins" pitchFamily="2" charset="77"/>
              </a:rPr>
              <a:t>. </a:t>
            </a:r>
          </a:p>
          <a:p>
            <a:pPr>
              <a:lnSpc>
                <a:spcPts val="3600"/>
              </a:lnSpc>
            </a:pPr>
            <a:r>
              <a:rPr lang="sl-SI" sz="3000" dirty="0">
                <a:latin typeface="Poppins" pitchFamily="2" charset="77"/>
                <a:cs typeface="Poppins" pitchFamily="2" charset="77"/>
              </a:rPr>
              <a:t>The font </a:t>
            </a:r>
            <a:r>
              <a:rPr lang="en-US" sz="3000" dirty="0">
                <a:latin typeface="Poppins" pitchFamily="2" charset="77"/>
                <a:cs typeface="Poppins" pitchFamily="2" charset="77"/>
              </a:rPr>
              <a:t>size should not be </a:t>
            </a:r>
            <a:r>
              <a:rPr lang="sl-SI" sz="3000" dirty="0" err="1">
                <a:latin typeface="Poppins" pitchFamily="2" charset="77"/>
                <a:cs typeface="Poppins" pitchFamily="2" charset="77"/>
              </a:rPr>
              <a:t>smaller</a:t>
            </a:r>
            <a:r>
              <a:rPr lang="en-US" sz="3000" dirty="0">
                <a:latin typeface="Poppins" pitchFamily="2" charset="77"/>
                <a:cs typeface="Poppins" pitchFamily="2" charset="77"/>
              </a:rPr>
              <a:t> than </a:t>
            </a:r>
            <a:r>
              <a:rPr lang="en-US" sz="3000" b="1" dirty="0">
                <a:latin typeface="Poppins SemiBold" pitchFamily="2" charset="77"/>
                <a:cs typeface="Poppins SemiBold" pitchFamily="2" charset="77"/>
              </a:rPr>
              <a:t>30</a:t>
            </a:r>
            <a:r>
              <a:rPr lang="en-US" sz="3000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39E6376-809E-A9F8-2C2B-83F539B77A23}"/>
              </a:ext>
            </a:extLst>
          </p:cNvPr>
          <p:cNvSpPr/>
          <p:nvPr/>
        </p:nvSpPr>
        <p:spPr>
          <a:xfrm>
            <a:off x="457200" y="43815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Font</a:t>
            </a:r>
            <a:r>
              <a:rPr lang="sl-SI" sz="3200" dirty="0"/>
              <a:t> </a:t>
            </a:r>
          </a:p>
          <a:p>
            <a:r>
              <a:rPr lang="en-US" sz="3200" b="1" dirty="0">
                <a:latin typeface="Poppins" pitchFamily="2" charset="0"/>
                <a:cs typeface="Poppins" pitchFamily="2" charset="0"/>
              </a:rPr>
              <a:t>size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A103252-CD5D-8379-A52D-8ECEAA216F4C}"/>
              </a:ext>
            </a:extLst>
          </p:cNvPr>
          <p:cNvSpPr/>
          <p:nvPr/>
        </p:nvSpPr>
        <p:spPr>
          <a:xfrm>
            <a:off x="381000" y="1809750"/>
            <a:ext cx="6858000" cy="19812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87ABF9-6BA8-A363-6D87-2C8305559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C1F68A-F40A-40C3-E75B-5831E2412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0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314241-6B74-CBE7-1F71-26C6ACBEBE6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10" name="Picture 9" descr="A person giving a presentation&#10;&#10;Description automatically generated">
            <a:extLst>
              <a:ext uri="{FF2B5EF4-FFF2-40B4-BE49-F238E27FC236}">
                <a16:creationId xmlns:a16="http://schemas.microsoft.com/office/drawing/2014/main" id="{1574E294-D069-B413-5836-A1A1BF6183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1" r="7588"/>
          <a:stretch/>
        </p:blipFill>
        <p:spPr>
          <a:xfrm>
            <a:off x="5486400" y="186157"/>
            <a:ext cx="4772021" cy="4771186"/>
          </a:xfrm>
          <a:prstGeom prst="ellipse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428750"/>
            <a:ext cx="4800600" cy="377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1 </a:t>
            </a:r>
            <a:r>
              <a:rPr lang="sl-SI" sz="2600" b="1" dirty="0" err="1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idea</a:t>
            </a: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 per 1 slide.</a:t>
            </a:r>
          </a:p>
          <a:p>
            <a:pPr>
              <a:lnSpc>
                <a:spcPts val="3600"/>
              </a:lnSpc>
            </a:pPr>
            <a:endParaRPr lang="en-US" sz="2600" b="1" dirty="0">
              <a:solidFill>
                <a:srgbClr val="AB92D8"/>
              </a:solidFill>
              <a:latin typeface="Poppins SemiBold" pitchFamily="2" charset="77"/>
              <a:cs typeface="Poppins SemiBold" pitchFamily="2" charset="77"/>
            </a:endParaRPr>
          </a:p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The total number of slides ("main </a:t>
            </a:r>
            <a:r>
              <a:rPr lang="sl-SI" sz="2600" dirty="0" err="1">
                <a:latin typeface="Poppins" pitchFamily="2" charset="77"/>
                <a:cs typeface="Poppins" pitchFamily="2" charset="77"/>
              </a:rPr>
              <a:t>ideas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") should be between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10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 and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15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ts val="3600"/>
              </a:lnSpc>
            </a:pPr>
            <a:endParaRPr lang="en-US" sz="26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600"/>
              </a:lnSpc>
            </a:pPr>
            <a:endParaRPr lang="en-US" sz="2600" b="1" dirty="0">
              <a:solidFill>
                <a:srgbClr val="AB92D8"/>
              </a:solidFill>
              <a:latin typeface="Poppins SemiBold" pitchFamily="2" charset="77"/>
              <a:cs typeface="Poppins SemiBold" pitchFamily="2" charset="77"/>
            </a:endParaRPr>
          </a:p>
          <a:p>
            <a:pPr>
              <a:lnSpc>
                <a:spcPts val="3600"/>
              </a:lnSpc>
            </a:pPr>
            <a:endParaRPr lang="en-US" sz="2800" dirty="0" err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Clarity</a:t>
            </a:r>
            <a:endParaRPr lang="sl-SI" sz="32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0CE38D0-2779-504B-CF8F-C0F7183F7A0C}"/>
              </a:ext>
            </a:extLst>
          </p:cNvPr>
          <p:cNvSpPr/>
          <p:nvPr/>
        </p:nvSpPr>
        <p:spPr>
          <a:xfrm>
            <a:off x="381000" y="1289625"/>
            <a:ext cx="5791200" cy="8382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80EF2C-B657-7DC9-D409-7D34139AF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A79BC9-F94B-54C9-6E56-93C7AFA82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43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ADCCCF-83E4-1B1E-19D7-F08540527A4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pic>
        <p:nvPicPr>
          <p:cNvPr id="10" name="Picture 9" descr="A glass of red wine&#10;&#10;Description automatically generated with medium confidence">
            <a:extLst>
              <a:ext uri="{FF2B5EF4-FFF2-40B4-BE49-F238E27FC236}">
                <a16:creationId xmlns:a16="http://schemas.microsoft.com/office/drawing/2014/main" id="{116814E1-1CF6-E325-781C-70FB44F39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 r="15218"/>
          <a:stretch/>
        </p:blipFill>
        <p:spPr>
          <a:xfrm>
            <a:off x="5586391" y="285749"/>
            <a:ext cx="4772002" cy="4770971"/>
          </a:xfrm>
          <a:prstGeom prst="ellipse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172680"/>
            <a:ext cx="5486400" cy="237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You have a total of 10 minutes:</a:t>
            </a:r>
          </a:p>
          <a:p>
            <a:pPr>
              <a:lnSpc>
                <a:spcPts val="3600"/>
              </a:lnSpc>
            </a:pPr>
            <a:endParaRPr lang="en-US" sz="26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600"/>
              </a:lnSpc>
            </a:pP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5 minutes 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for your presentation, the remaining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5 minutes 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for answers to the jury's questions.</a:t>
            </a:r>
            <a:endParaRPr lang="en-US" sz="28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Be </a:t>
            </a:r>
            <a:r>
              <a:rPr lang="sl-SI" sz="3200" dirty="0" err="1">
                <a:latin typeface="Poppins" pitchFamily="2" charset="77"/>
                <a:cs typeface="Poppins" pitchFamily="2" charset="77"/>
              </a:rPr>
              <a:t>concise</a:t>
            </a:r>
            <a:endParaRPr lang="sl-SI" sz="32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E49CBCE-963B-D335-4E3C-1A2B432717E4}"/>
              </a:ext>
            </a:extLst>
          </p:cNvPr>
          <p:cNvSpPr/>
          <p:nvPr/>
        </p:nvSpPr>
        <p:spPr>
          <a:xfrm>
            <a:off x="381000" y="1061957"/>
            <a:ext cx="5867400" cy="7620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63926A-6A19-E00C-B9E4-B4E0A1162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1D4593-DCD2-A978-51E9-AB4553952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72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ADCCCF-83E4-1B1E-19D7-F08540527A4F}"/>
              </a:ext>
            </a:extLst>
          </p:cNvPr>
          <p:cNvSpPr/>
          <p:nvPr/>
        </p:nvSpPr>
        <p:spPr>
          <a:xfrm>
            <a:off x="457200" y="212023"/>
            <a:ext cx="7391400" cy="4700942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l-SI" sz="2400" dirty="0">
                <a:solidFill>
                  <a:schemeClr val="tx1"/>
                </a:solidFill>
              </a:rPr>
              <a:t>Will be </a:t>
            </a:r>
            <a:r>
              <a:rPr lang="en-GB" sz="2400" dirty="0">
                <a:solidFill>
                  <a:schemeClr val="tx1"/>
                </a:solidFill>
              </a:rPr>
              <a:t>held </a:t>
            </a:r>
            <a:r>
              <a:rPr lang="en-GB" sz="2400" b="1" dirty="0">
                <a:solidFill>
                  <a:schemeClr val="tx1"/>
                </a:solidFill>
              </a:rPr>
              <a:t>in English only</a:t>
            </a:r>
          </a:p>
          <a:p>
            <a:pPr algn="just"/>
            <a:r>
              <a:rPr lang="en-GB" sz="2400" dirty="0">
                <a:solidFill>
                  <a:schemeClr val="tx1"/>
                </a:solidFill>
              </a:rPr>
              <a:t>it takes place </a:t>
            </a:r>
            <a:r>
              <a:rPr lang="en-GB" sz="2400" b="1" dirty="0">
                <a:solidFill>
                  <a:schemeClr val="tx1"/>
                </a:solidFill>
              </a:rPr>
              <a:t>in front of the jury members </a:t>
            </a:r>
            <a:r>
              <a:rPr lang="en-GB" sz="2400" dirty="0">
                <a:solidFill>
                  <a:schemeClr val="tx1"/>
                </a:solidFill>
              </a:rPr>
              <a:t>and is open to interested listeners</a:t>
            </a:r>
          </a:p>
          <a:p>
            <a:pPr algn="just"/>
            <a:r>
              <a:rPr lang="en-GB" sz="2400" b="1" dirty="0">
                <a:solidFill>
                  <a:schemeClr val="tx1"/>
                </a:solidFill>
              </a:rPr>
              <a:t>5 minute</a:t>
            </a:r>
            <a:r>
              <a:rPr lang="sl-SI" sz="2400" b="1" dirty="0">
                <a:solidFill>
                  <a:schemeClr val="tx1"/>
                </a:solidFill>
              </a:rPr>
              <a:t>s</a:t>
            </a:r>
            <a:r>
              <a:rPr lang="en-GB" sz="2400" b="1" dirty="0">
                <a:solidFill>
                  <a:schemeClr val="tx1"/>
                </a:solidFill>
              </a:rPr>
              <a:t> pitch </a:t>
            </a:r>
            <a:r>
              <a:rPr lang="en-GB" sz="2400" dirty="0">
                <a:solidFill>
                  <a:schemeClr val="tx1"/>
                </a:solidFill>
              </a:rPr>
              <a:t>- present your business idea clearly and concisely - the presentation will not be interrupted </a:t>
            </a:r>
          </a:p>
          <a:p>
            <a:pPr algn="just"/>
            <a:r>
              <a:rPr lang="en-GB" sz="2400" b="1" dirty="0">
                <a:solidFill>
                  <a:schemeClr val="tx1"/>
                </a:solidFill>
              </a:rPr>
              <a:t>5 minutes for questions from the jury members - </a:t>
            </a:r>
            <a:r>
              <a:rPr lang="en-GB" sz="2400" dirty="0">
                <a:solidFill>
                  <a:schemeClr val="tx1"/>
                </a:solidFill>
              </a:rPr>
              <a:t>impress them and be original in your presentation. </a:t>
            </a:r>
          </a:p>
          <a:p>
            <a:pPr algn="just"/>
            <a:r>
              <a:rPr lang="en-GB" sz="2400" dirty="0">
                <a:solidFill>
                  <a:schemeClr val="tx1"/>
                </a:solidFill>
              </a:rPr>
              <a:t>A ppt and </a:t>
            </a:r>
            <a:r>
              <a:rPr lang="sl-SI" sz="2400" dirty="0">
                <a:solidFill>
                  <a:schemeClr val="tx1"/>
                </a:solidFill>
              </a:rPr>
              <a:t>a </a:t>
            </a:r>
            <a:r>
              <a:rPr lang="en-GB" sz="2400" dirty="0">
                <a:solidFill>
                  <a:schemeClr val="tx1"/>
                </a:solidFill>
              </a:rPr>
              <a:t>help screen </a:t>
            </a:r>
            <a:r>
              <a:rPr lang="sl-SI" sz="2400" dirty="0">
                <a:solidFill>
                  <a:schemeClr val="tx1"/>
                </a:solidFill>
              </a:rPr>
              <a:t>are</a:t>
            </a:r>
            <a:r>
              <a:rPr lang="en-GB" sz="2400" dirty="0">
                <a:solidFill>
                  <a:schemeClr val="tx1"/>
                </a:solidFill>
              </a:rPr>
              <a:t> at your disposal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28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T</a:t>
            </a:r>
            <a:r>
              <a:rPr lang="en-GB" sz="28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he course of the pitch</a:t>
            </a:r>
            <a:endParaRPr lang="sl-SI" sz="2800" dirty="0">
              <a:solidFill>
                <a:srgbClr val="AB92D8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E49CBCE-963B-D335-4E3C-1A2B432717E4}"/>
              </a:ext>
            </a:extLst>
          </p:cNvPr>
          <p:cNvSpPr/>
          <p:nvPr/>
        </p:nvSpPr>
        <p:spPr>
          <a:xfrm>
            <a:off x="381000" y="1047750"/>
            <a:ext cx="5867400" cy="7620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514B621-BC4B-939F-94AE-CECC0E9A0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599" y="3314492"/>
            <a:ext cx="2438677" cy="18290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98BC37-5A35-C582-723B-F065FD6F3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64ADB8-75D8-EEE3-9912-024B8764D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42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9B0EA3-561C-E07B-CFDD-8D100FB6442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0B3DD4-2A26-8BFF-1D91-07A613774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30033" y="1213132"/>
            <a:ext cx="1828800" cy="462987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7E1E2664-2EFF-B1DE-B675-C99256D10E8D}"/>
              </a:ext>
            </a:extLst>
          </p:cNvPr>
          <p:cNvSpPr/>
          <p:nvPr/>
        </p:nvSpPr>
        <p:spPr>
          <a:xfrm>
            <a:off x="457200" y="43815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The evaluation</a:t>
            </a:r>
            <a:r>
              <a:rPr lang="sl-SI" sz="3200" dirty="0"/>
              <a:t> </a:t>
            </a:r>
          </a:p>
          <a:p>
            <a:r>
              <a:rPr lang="en-US" sz="3200" b="1" dirty="0">
                <a:latin typeface="Poppins" pitchFamily="2" charset="0"/>
                <a:cs typeface="Poppins" pitchFamily="2" charset="0"/>
              </a:rPr>
              <a:t>criteria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3517D16-743F-E736-C645-C41D7E12E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412750"/>
              </p:ext>
            </p:extLst>
          </p:nvPr>
        </p:nvGraphicFramePr>
        <p:xfrm>
          <a:off x="609600" y="1657350"/>
          <a:ext cx="6858000" cy="3039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74987163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15722233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075995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400" b="1" i="0" dirty="0">
                          <a:solidFill>
                            <a:srgbClr val="1D1836"/>
                          </a:solidFill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Part</a:t>
                      </a:r>
                      <a:endParaRPr lang="sl-SI" sz="1400" b="1" i="0" dirty="0">
                        <a:solidFill>
                          <a:srgbClr val="1D1836"/>
                        </a:solidFill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400" b="1" i="0" kern="1200" dirty="0">
                          <a:solidFill>
                            <a:srgbClr val="1D1836"/>
                          </a:solidFill>
                          <a:effectLst/>
                          <a:latin typeface="Poppins SemiBold" pitchFamily="2" charset="77"/>
                          <a:ea typeface="+mn-ea"/>
                          <a:cs typeface="Poppins SemiBold" pitchFamily="2" charset="77"/>
                        </a:rPr>
                        <a:t>Details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SI" sz="1400" b="1" i="0" kern="1200" dirty="0">
                          <a:solidFill>
                            <a:srgbClr val="1D1836"/>
                          </a:solidFill>
                          <a:effectLst/>
                          <a:latin typeface="Poppins SemiBold" pitchFamily="2" charset="77"/>
                          <a:ea typeface="+mn-ea"/>
                          <a:cs typeface="Poppins SemiBold" pitchFamily="2" charset="77"/>
                        </a:rPr>
                        <a:t>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2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 Business model/content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 </a:t>
                      </a:r>
                      <a:endParaRPr lang="sl-SI" sz="1200" dirty="0">
                        <a:effectLst/>
                        <a:latin typeface="Poppins" pitchFamily="2" charset="77"/>
                        <a:ea typeface="Calibri" panose="020F0502020204030204" pitchFamily="34" charset="0"/>
                        <a:cs typeface="Poppins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67%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79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 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Coherence </a:t>
                      </a:r>
                      <a:r>
                        <a:rPr lang="en-US" sz="120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of business model segments</a:t>
                      </a:r>
                      <a:endParaRPr lang="sl-SI" sz="1200" dirty="0">
                        <a:effectLst/>
                        <a:latin typeface="Poppins" pitchFamily="2" charset="77"/>
                        <a:ea typeface="Calibri" panose="020F0502020204030204" pitchFamily="34" charset="0"/>
                        <a:cs typeface="Poppins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 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74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 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Business idea market potential</a:t>
                      </a:r>
                      <a:endParaRPr lang="sl-SI" sz="1200" dirty="0">
                        <a:effectLst/>
                        <a:latin typeface="Poppins" pitchFamily="2" charset="77"/>
                        <a:ea typeface="Calibri" panose="020F0502020204030204" pitchFamily="34" charset="0"/>
                        <a:cs typeface="Poppins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 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16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 MVP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(MINIMUM VIABLE PRODUCT)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 </a:t>
                      </a:r>
                      <a:endParaRPr lang="sl-SI" sz="1200" dirty="0">
                        <a:effectLst/>
                        <a:latin typeface="Poppins" pitchFamily="2" charset="77"/>
                        <a:ea typeface="Calibri" panose="020F0502020204030204" pitchFamily="34" charset="0"/>
                        <a:cs typeface="Poppins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22%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54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 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Prototype or MVP (presentation value)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  <a:latin typeface="Poppins" pitchFamily="2" charset="77"/>
                          <a:ea typeface="Calibri" panose="020F0502020204030204" pitchFamily="34" charset="0"/>
                          <a:cs typeface="Poppins" pitchFamily="2" charset="77"/>
                        </a:rPr>
                        <a:t> Interaction with customers and other stakeholders</a:t>
                      </a: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 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54534"/>
                  </a:ext>
                </a:extLst>
              </a:tr>
              <a:tr h="5317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 PRESENTATION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PERFORMANCE: clarity, sovereignty, commitment </a:t>
                      </a:r>
                      <a:endParaRPr lang="sl-SI" sz="1200" noProof="0" dirty="0"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answer</a:t>
                      </a:r>
                      <a:r>
                        <a:rPr lang="sl-SI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s</a:t>
                      </a:r>
                      <a:r>
                        <a:rPr lang="en-US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the </a:t>
                      </a:r>
                      <a:r>
                        <a:rPr lang="sl-SI" sz="1200" noProof="0" dirty="0" err="1">
                          <a:effectLst/>
                          <a:latin typeface="Poppins" pitchFamily="2" charset="77"/>
                          <a:cs typeface="Poppins" pitchFamily="2" charset="77"/>
                        </a:rPr>
                        <a:t>jury</a:t>
                      </a:r>
                      <a:r>
                        <a:rPr lang="en-US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's questions </a:t>
                      </a:r>
                      <a:endParaRPr lang="sl-SI" sz="1200" noProof="0" dirty="0"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timing </a:t>
                      </a:r>
                      <a:endParaRPr lang="sl-SI" sz="1200" noProof="0" dirty="0"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noProof="0" dirty="0">
                          <a:effectLst/>
                          <a:latin typeface="Poppins" pitchFamily="2" charset="77"/>
                          <a:cs typeface="Poppins" pitchFamily="2" charset="77"/>
                        </a:rPr>
                        <a:t> general impression</a:t>
                      </a:r>
                      <a:endParaRPr lang="en-US" sz="1200" noProof="0" dirty="0">
                        <a:effectLst/>
                        <a:latin typeface="Poppins" pitchFamily="2" charset="77"/>
                        <a:ea typeface="Calibri" panose="020F0502020204030204" pitchFamily="34" charset="0"/>
                        <a:cs typeface="Poppins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200" b="1" i="0" dirty="0">
                          <a:effectLst/>
                          <a:latin typeface="Poppins SemiBold" pitchFamily="2" charset="77"/>
                          <a:cs typeface="Poppins SemiBold" pitchFamily="2" charset="77"/>
                        </a:rPr>
                        <a:t>11%</a:t>
                      </a:r>
                      <a:endParaRPr lang="sl-SI" sz="1200" b="1" i="0" dirty="0">
                        <a:effectLst/>
                        <a:latin typeface="Poppins SemiBold" pitchFamily="2" charset="77"/>
                        <a:ea typeface="Calibri" panose="020F0502020204030204" pitchFamily="34" charset="0"/>
                        <a:cs typeface="Poppins SemiBold" pitchFamily="2" charset="77"/>
                      </a:endParaRPr>
                    </a:p>
                  </a:txBody>
                  <a:tcPr marL="44498" marR="444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159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91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224615-A59A-1DB1-E4F3-912CF79FA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" y="2155"/>
            <a:ext cx="9144001" cy="51625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190121-061D-E029-9059-86711D27291D}"/>
              </a:ext>
            </a:extLst>
          </p:cNvPr>
          <p:cNvSpPr/>
          <p:nvPr/>
        </p:nvSpPr>
        <p:spPr>
          <a:xfrm>
            <a:off x="457200" y="285750"/>
            <a:ext cx="1981200" cy="990600"/>
          </a:xfrm>
          <a:prstGeom prst="rect">
            <a:avLst/>
          </a:prstGeom>
          <a:solidFill>
            <a:srgbClr val="CDD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9E97C0-5C09-80E8-C660-500BE24B9835}"/>
              </a:ext>
            </a:extLst>
          </p:cNvPr>
          <p:cNvSpPr/>
          <p:nvPr/>
        </p:nvSpPr>
        <p:spPr>
          <a:xfrm>
            <a:off x="6855482" y="285750"/>
            <a:ext cx="2133600" cy="2286000"/>
          </a:xfrm>
          <a:prstGeom prst="rect">
            <a:avLst/>
          </a:prstGeom>
          <a:solidFill>
            <a:srgbClr val="CDD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3" name="TextBox 2"/>
          <p:cNvSpPr txBox="1"/>
          <p:nvPr/>
        </p:nvSpPr>
        <p:spPr>
          <a:xfrm>
            <a:off x="783595" y="1617434"/>
            <a:ext cx="758315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400" dirty="0">
                <a:latin typeface="Poppins" pitchFamily="2" charset="0"/>
                <a:cs typeface="Poppins" pitchFamily="2" charset="0"/>
              </a:rPr>
              <a:t>How </a:t>
            </a:r>
            <a:r>
              <a:rPr lang="sl-SI" sz="4400" dirty="0" err="1">
                <a:latin typeface="Poppins" pitchFamily="2" charset="0"/>
                <a:cs typeface="Poppins" pitchFamily="2" charset="0"/>
              </a:rPr>
              <a:t>you</a:t>
            </a:r>
            <a:r>
              <a:rPr lang="sl-SI" sz="4400" dirty="0">
                <a:latin typeface="Poppins" pitchFamily="2" charset="0"/>
                <a:cs typeface="Poppins" pitchFamily="2" charset="0"/>
              </a:rPr>
              <a:t> </a:t>
            </a:r>
            <a:r>
              <a:rPr lang="sl-SI" sz="4400" dirty="0" err="1">
                <a:latin typeface="Poppins" pitchFamily="2" charset="0"/>
                <a:cs typeface="Poppins" pitchFamily="2" charset="0"/>
              </a:rPr>
              <a:t>prepare</a:t>
            </a:r>
            <a:r>
              <a:rPr lang="sl-SI" sz="4400" dirty="0">
                <a:latin typeface="Poppins" pitchFamily="2" charset="0"/>
                <a:cs typeface="Poppins" pitchFamily="2" charset="0"/>
              </a:rPr>
              <a:t> a </a:t>
            </a:r>
            <a:r>
              <a:rPr lang="en-US" sz="4400" b="1" dirty="0">
                <a:latin typeface="Poppins" pitchFamily="2" charset="0"/>
                <a:cs typeface="Poppins" pitchFamily="2" charset="0"/>
              </a:rPr>
              <a:t>“POPRI” pitch</a:t>
            </a:r>
            <a:r>
              <a:rPr lang="sl-SI" sz="4400" b="1" dirty="0">
                <a:latin typeface="Poppins" pitchFamily="2" charset="0"/>
                <a:cs typeface="Poppins" pitchFamily="2" charset="0"/>
              </a:rPr>
              <a:t> ?</a:t>
            </a:r>
            <a:endParaRPr lang="en-US" sz="4400" b="1" dirty="0">
              <a:latin typeface="Poppins" pitchFamily="2" charset="0"/>
              <a:cs typeface="Poppins" pitchFamily="2" charset="0"/>
            </a:endParaRPr>
          </a:p>
          <a:p>
            <a:endParaRPr lang="en-US" sz="2000" dirty="0">
              <a:latin typeface="Poppins Light" pitchFamily="2" charset="77"/>
              <a:cs typeface="Poppins Light" pitchFamily="2" charset="77"/>
            </a:endParaRPr>
          </a:p>
          <a:p>
            <a:r>
              <a:rPr lang="en-US" sz="1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Watch the video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E0E8BF-2E6A-5560-D4D2-BA8BA8644D23}"/>
              </a:ext>
            </a:extLst>
          </p:cNvPr>
          <p:cNvGrpSpPr/>
          <p:nvPr/>
        </p:nvGrpSpPr>
        <p:grpSpPr>
          <a:xfrm>
            <a:off x="2685484" y="3333750"/>
            <a:ext cx="228600" cy="228600"/>
            <a:chOff x="2651007" y="3878147"/>
            <a:chExt cx="228600" cy="228600"/>
          </a:xfrm>
        </p:grpSpPr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0B32BCD3-D4A7-25DF-E9E5-351660F914F6}"/>
                </a:ext>
              </a:extLst>
            </p:cNvPr>
            <p:cNvSpPr/>
            <p:nvPr/>
          </p:nvSpPr>
          <p:spPr>
            <a:xfrm rot="5400000">
              <a:off x="2725119" y="3944015"/>
              <a:ext cx="112363" cy="96865"/>
            </a:xfrm>
            <a:prstGeom prst="triangle">
              <a:avLst/>
            </a:prstGeom>
            <a:solidFill>
              <a:srgbClr val="1D1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I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6CFE5B2-3255-E6AE-9D56-C162F1EBB01A}"/>
                </a:ext>
              </a:extLst>
            </p:cNvPr>
            <p:cNvSpPr/>
            <p:nvPr/>
          </p:nvSpPr>
          <p:spPr>
            <a:xfrm>
              <a:off x="2651007" y="3878147"/>
              <a:ext cx="228600" cy="228600"/>
            </a:xfrm>
            <a:prstGeom prst="ellipse">
              <a:avLst/>
            </a:prstGeom>
            <a:noFill/>
            <a:ln w="6350">
              <a:solidFill>
                <a:srgbClr val="1D18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I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C37B8FD-7108-5945-8B2F-7C7F2A3F83E8}"/>
              </a:ext>
            </a:extLst>
          </p:cNvPr>
          <p:cNvSpPr/>
          <p:nvPr/>
        </p:nvSpPr>
        <p:spPr>
          <a:xfrm>
            <a:off x="-76200" y="4095750"/>
            <a:ext cx="9144000" cy="608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pic>
        <p:nvPicPr>
          <p:cNvPr id="16" name="Picture 15" descr="A picture containing shape&#10;&#10;Description automatically generated">
            <a:extLst>
              <a:ext uri="{FF2B5EF4-FFF2-40B4-BE49-F238E27FC236}">
                <a16:creationId xmlns:a16="http://schemas.microsoft.com/office/drawing/2014/main" id="{D27F5C40-848F-0497-4DD4-B0DD7F623E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16579" r="26058" b="7571"/>
          <a:stretch/>
        </p:blipFill>
        <p:spPr>
          <a:xfrm>
            <a:off x="3962400" y="4238550"/>
            <a:ext cx="533400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008C8A-7CF3-154C-25B5-C2110DCF6F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381" y="707106"/>
            <a:ext cx="1990102" cy="7308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F98EEB-C9AC-CA07-9361-DCD75A0E3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215410"/>
            <a:ext cx="5861325" cy="41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0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F029474-3F1E-B9DB-847B-07AF6D21AED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E3E0721-D1AF-2278-E5E1-B77F2B6E7A89}"/>
              </a:ext>
            </a:extLst>
          </p:cNvPr>
          <p:cNvSpPr txBox="1"/>
          <p:nvPr/>
        </p:nvSpPr>
        <p:spPr>
          <a:xfrm>
            <a:off x="457200" y="895401"/>
            <a:ext cx="693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Enter</a:t>
            </a:r>
            <a:r>
              <a:rPr lang="en-US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 the </a:t>
            </a:r>
            <a:r>
              <a:rPr lang="en-US" sz="24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name of the idea </a:t>
            </a:r>
            <a:r>
              <a:rPr lang="en-US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and / </a:t>
            </a:r>
          </a:p>
          <a:p>
            <a:r>
              <a:rPr lang="en-US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or the </a:t>
            </a:r>
            <a:r>
              <a:rPr lang="en-US" sz="24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slogan</a:t>
            </a:r>
            <a:r>
              <a:rPr lang="en-US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 on the first page </a:t>
            </a:r>
          </a:p>
          <a:p>
            <a:pPr>
              <a:lnSpc>
                <a:spcPct val="250000"/>
              </a:lnSpc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Example: </a:t>
            </a: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My name is [first and last name]</a:t>
            </a: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and I will introduce you to [</a:t>
            </a:r>
            <a:r>
              <a:rPr lang="en-US" sz="2400" b="1" dirty="0">
                <a:latin typeface="Poppins" pitchFamily="2" charset="77"/>
                <a:cs typeface="Poppins" pitchFamily="2" charset="77"/>
              </a:rPr>
              <a:t>name of the idea</a:t>
            </a:r>
            <a:r>
              <a:rPr lang="en-US" sz="2400" dirty="0">
                <a:latin typeface="Poppins" pitchFamily="2" charset="77"/>
                <a:cs typeface="Poppins" pitchFamily="2" charset="77"/>
              </a:rPr>
              <a:t>] +</a:t>
            </a:r>
            <a:r>
              <a:rPr lang="sl-SI" sz="24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>
                <a:latin typeface="Poppins" pitchFamily="2" charset="77"/>
                <a:cs typeface="Poppins" pitchFamily="2" charset="77"/>
              </a:rPr>
              <a:t>1 sentence description of the idea</a:t>
            </a:r>
            <a:endParaRPr lang="en-US" sz="2400" b="1" dirty="0"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39E6376-809E-A9F8-2C2B-83F539B77A23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Introduction</a:t>
            </a:r>
            <a:endParaRPr lang="sl-SI" sz="32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7B1C313-B4BA-1729-FA07-658912CC703B}"/>
              </a:ext>
            </a:extLst>
          </p:cNvPr>
          <p:cNvSpPr/>
          <p:nvPr/>
        </p:nvSpPr>
        <p:spPr>
          <a:xfrm>
            <a:off x="381000" y="2114550"/>
            <a:ext cx="6858000" cy="1795004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E61443-8601-6314-F844-4773F68DB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0E6E1C-E080-FA19-7FD7-1E809F88A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03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A20CFF1-3713-8F85-7171-F0A97D7935A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8" name="Picture 7" descr="A person writing on a piece of paper&#10;&#10;Description automatically generated">
            <a:extLst>
              <a:ext uri="{FF2B5EF4-FFF2-40B4-BE49-F238E27FC236}">
                <a16:creationId xmlns:a16="http://schemas.microsoft.com/office/drawing/2014/main" id="{07526239-DC5F-C8AF-283F-F7463F7BB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2" r="12498"/>
          <a:stretch/>
        </p:blipFill>
        <p:spPr>
          <a:xfrm>
            <a:off x="5700114" y="241628"/>
            <a:ext cx="4661059" cy="4660243"/>
          </a:xfrm>
          <a:prstGeom prst="ellipse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172617"/>
            <a:ext cx="571500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Describe the problems </a:t>
            </a:r>
          </a:p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through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the story 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(s) </a:t>
            </a:r>
          </a:p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of a typical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customer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Problems should be listed </a:t>
            </a:r>
          </a:p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and supported by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evidence/statistics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Problem</a:t>
            </a:r>
            <a:endParaRPr lang="sl-SI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B94C44-5C94-523C-E4F7-A54147D05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11DCE3-DFFF-8C9A-2B9B-6B49F2ABB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03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8BB213-45E2-BD2F-42B5-B6565518448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3BA146-C1E2-D153-F871-7CB013868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30033" y="1213132"/>
            <a:ext cx="1828800" cy="462987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123950"/>
            <a:ext cx="7467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4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Describe your solution (product or service).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600"/>
              </a:lnSpc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Describe the main features of your solution </a:t>
            </a:r>
          </a:p>
          <a:p>
            <a:pPr>
              <a:lnSpc>
                <a:spcPts val="3600"/>
              </a:lnSpc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and how the individual features of the </a:t>
            </a:r>
          </a:p>
          <a:p>
            <a:pPr>
              <a:lnSpc>
                <a:spcPts val="3600"/>
              </a:lnSpc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solution solve the problems described earlier.</a:t>
            </a:r>
          </a:p>
          <a:p>
            <a:pPr>
              <a:lnSpc>
                <a:spcPts val="3600"/>
              </a:lnSpc>
            </a:pPr>
            <a:endParaRPr lang="en-US" sz="2400" dirty="0"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Show the operation of MVPs (prototypes). </a:t>
            </a:r>
          </a:p>
          <a:p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Do not use videos or animations.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Solution/idea</a:t>
            </a:r>
            <a:endParaRPr lang="sl-SI" sz="32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E49CBCE-963B-D335-4E3C-1A2B432717E4}"/>
              </a:ext>
            </a:extLst>
          </p:cNvPr>
          <p:cNvSpPr/>
          <p:nvPr/>
        </p:nvSpPr>
        <p:spPr>
          <a:xfrm>
            <a:off x="381000" y="3257550"/>
            <a:ext cx="7467600" cy="12192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095770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68834B-42A2-9B0C-8033-356597927EF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E3E0721-D1AF-2278-E5E1-B77F2B6E7A89}"/>
              </a:ext>
            </a:extLst>
          </p:cNvPr>
          <p:cNvSpPr txBox="1"/>
          <p:nvPr/>
        </p:nvSpPr>
        <p:spPr>
          <a:xfrm>
            <a:off x="457200" y="1138863"/>
            <a:ext cx="74676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Describe how customers </a:t>
            </a:r>
            <a:r>
              <a:rPr lang="en-US" sz="24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solve problems </a:t>
            </a:r>
            <a:r>
              <a:rPr lang="en-US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today.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Have they found the easy solution?</a:t>
            </a: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What are the </a:t>
            </a:r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characteristics</a:t>
            </a:r>
            <a:r>
              <a:rPr lang="en-US" sz="2400" dirty="0">
                <a:latin typeface="Poppins" pitchFamily="2" charset="77"/>
                <a:cs typeface="Poppins" pitchFamily="2" charset="77"/>
              </a:rPr>
              <a:t> of competing products or services and how is your product </a:t>
            </a: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or service </a:t>
            </a:r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better</a:t>
            </a:r>
            <a:r>
              <a:rPr lang="en-US" sz="2400" dirty="0">
                <a:latin typeface="Poppins" pitchFamily="2" charset="77"/>
                <a:cs typeface="Poppins" pitchFamily="2" charset="77"/>
              </a:rPr>
              <a:t> than the competition‘s?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39E6376-809E-A9F8-2C2B-83F539B77A23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Concurence</a:t>
            </a:r>
            <a:endParaRPr lang="sl-SI" sz="32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7B1C313-B4BA-1729-FA07-658912CC703B}"/>
              </a:ext>
            </a:extLst>
          </p:cNvPr>
          <p:cNvSpPr/>
          <p:nvPr/>
        </p:nvSpPr>
        <p:spPr>
          <a:xfrm>
            <a:off x="381000" y="2266950"/>
            <a:ext cx="7391400" cy="1524000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29E4D5-915C-6DBA-5E8E-9E5915BF1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931B22-A7F7-460C-B797-FBB53E2E4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46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5388B6-04CA-6E47-B440-3D143132A2F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 descr="A shopping cart with a red handle&#10;&#10;Description automatically generated with medium confidence">
            <a:extLst>
              <a:ext uri="{FF2B5EF4-FFF2-40B4-BE49-F238E27FC236}">
                <a16:creationId xmlns:a16="http://schemas.microsoft.com/office/drawing/2014/main" id="{DD646573-D3E6-B84B-E67A-8FCFCBDB96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4200" r="-225" b="20769"/>
          <a:stretch/>
        </p:blipFill>
        <p:spPr>
          <a:xfrm>
            <a:off x="5796000" y="1172617"/>
            <a:ext cx="3857625" cy="3859200"/>
          </a:xfrm>
          <a:prstGeom prst="ellipse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172617"/>
            <a:ext cx="5715000" cy="3123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6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Describe </a:t>
            </a: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sales</a:t>
            </a:r>
            <a:r>
              <a:rPr lang="en-US" sz="26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 and </a:t>
            </a: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promotional channels</a:t>
            </a:r>
            <a:r>
              <a:rPr lang="en-US" sz="26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according to your target customers.</a:t>
            </a:r>
          </a:p>
          <a:p>
            <a:pPr>
              <a:lnSpc>
                <a:spcPct val="2000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Describe the characteristics </a:t>
            </a:r>
          </a:p>
          <a:p>
            <a:r>
              <a:rPr lang="en-US" sz="2600" dirty="0">
                <a:latin typeface="Poppins" pitchFamily="2" charset="77"/>
                <a:cs typeface="Poppins" pitchFamily="2" charset="77"/>
              </a:rPr>
              <a:t>of the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market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 and its </a:t>
            </a: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size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ts val="3600"/>
              </a:lnSpc>
            </a:pPr>
            <a:endParaRPr lang="en-US" sz="26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Entry to the market</a:t>
            </a:r>
            <a:endParaRPr lang="sl-SI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EB9896-726D-7858-3AD6-27BB0CB31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2AA04B-8C57-B5CD-19BE-663860248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56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618D0D-7EA9-57DF-0DBD-CA41B272C3A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172617"/>
            <a:ext cx="7391400" cy="313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Describe how the </a:t>
            </a:r>
            <a:r>
              <a:rPr lang="en-US" sz="28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price</a:t>
            </a:r>
            <a:r>
              <a:rPr lang="en-US" sz="28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 was set.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Poppins" pitchFamily="2" charset="77"/>
                <a:cs typeface="Poppins" pitchFamily="2" charset="77"/>
              </a:rPr>
              <a:t>List your </a:t>
            </a:r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costs</a:t>
            </a:r>
            <a:r>
              <a:rPr lang="en-US" sz="2800" dirty="0">
                <a:latin typeface="Poppins" pitchFamily="2" charset="77"/>
                <a:cs typeface="Poppins" pitchFamily="2" charset="77"/>
              </a:rPr>
              <a:t> (at least for the 1st year).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Poppins" pitchFamily="2" charset="77"/>
                <a:cs typeface="Poppins" pitchFamily="2" charset="77"/>
              </a:rPr>
              <a:t>Describe the </a:t>
            </a:r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business model </a:t>
            </a:r>
            <a:r>
              <a:rPr lang="en-US" sz="2800" dirty="0">
                <a:latin typeface="Poppins" pitchFamily="2" charset="77"/>
                <a:cs typeface="Poppins" pitchFamily="2" charset="77"/>
              </a:rPr>
              <a:t>– How did you make decisions?</a:t>
            </a:r>
          </a:p>
          <a:p>
            <a:pPr>
              <a:lnSpc>
                <a:spcPts val="3600"/>
              </a:lnSpc>
            </a:pPr>
            <a:endParaRPr lang="en-US" sz="28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Costs / revenue </a:t>
            </a:r>
            <a:endParaRPr lang="sl-SI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DC7AD-B6C4-73F4-4C43-15F81A01E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BE220A-7A9C-D9F0-C088-0B19EB0C8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31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1D9E663-D3AC-0F0F-52E1-EEBCEE78A52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3BA146-C1E2-D153-F871-7CB013868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30033" y="1213132"/>
            <a:ext cx="1828800" cy="462987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328507"/>
            <a:ext cx="7239000" cy="330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Describe what you have done so far.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Have you made </a:t>
            </a:r>
          </a:p>
          <a:p>
            <a:r>
              <a:rPr lang="en-US" sz="2000" dirty="0">
                <a:latin typeface="Poppins" pitchFamily="2" charset="77"/>
                <a:cs typeface="Poppins" pitchFamily="2" charset="77"/>
              </a:rPr>
              <a:t>a </a:t>
            </a:r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MVP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(prototype)? </a:t>
            </a:r>
            <a:r>
              <a:rPr lang="en-US" sz="20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Describe, how MVP works.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</a:t>
            </a:r>
          </a:p>
          <a:p>
            <a:endParaRPr lang="en-US" sz="2000" dirty="0">
              <a:latin typeface="Poppins" pitchFamily="2" charset="77"/>
              <a:cs typeface="Poppins" pitchFamily="2" charset="77"/>
            </a:endParaRPr>
          </a:p>
          <a:p>
            <a:r>
              <a:rPr lang="en-US" sz="2000" dirty="0">
                <a:latin typeface="Poppins" pitchFamily="2" charset="77"/>
                <a:cs typeface="Poppins" pitchFamily="2" charset="77"/>
              </a:rPr>
              <a:t>Describe the </a:t>
            </a:r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results of interviews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with potential buyers.</a:t>
            </a:r>
          </a:p>
          <a:p>
            <a:endParaRPr lang="en-US" sz="2000" dirty="0">
              <a:latin typeface="Poppins" pitchFamily="2" charset="77"/>
              <a:cs typeface="Poppins" pitchFamily="2" charset="77"/>
            </a:endParaRPr>
          </a:p>
          <a:p>
            <a:r>
              <a:rPr lang="en-US" sz="2000" dirty="0">
                <a:latin typeface="Poppins" pitchFamily="2" charset="77"/>
                <a:cs typeface="Poppins" pitchFamily="2" charset="77"/>
              </a:rPr>
              <a:t>List the information you learned from </a:t>
            </a:r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experts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and other people you spoke to.</a:t>
            </a:r>
          </a:p>
          <a:p>
            <a:endParaRPr lang="en-US" sz="2000" dirty="0">
              <a:latin typeface="Poppins" pitchFamily="2" charset="77"/>
              <a:cs typeface="Poppins" pitchFamily="2" charset="77"/>
            </a:endParaRPr>
          </a:p>
          <a:p>
            <a:r>
              <a:rPr lang="en-US" sz="2000" dirty="0">
                <a:latin typeface="Poppins" pitchFamily="2" charset="77"/>
                <a:cs typeface="Poppins" pitchFamily="2" charset="77"/>
              </a:rPr>
              <a:t>Describe </a:t>
            </a:r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key metrics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ts val="3600"/>
              </a:lnSpc>
            </a:pP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Results</a:t>
            </a:r>
            <a:endParaRPr lang="sl-SI" sz="3200" dirty="0"/>
          </a:p>
        </p:txBody>
      </p:sp>
    </p:spTree>
    <p:extLst>
      <p:ext uri="{BB962C8B-B14F-4D97-AF65-F5344CB8AC3E}">
        <p14:creationId xmlns:p14="http://schemas.microsoft.com/office/powerpoint/2010/main" val="3883345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AD332A-ADD6-4081-8ECB-F811C7FFB55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5" name="Picture 4" descr="A picture containing person, person, posing&#10;&#10;Description automatically generated">
            <a:extLst>
              <a:ext uri="{FF2B5EF4-FFF2-40B4-BE49-F238E27FC236}">
                <a16:creationId xmlns:a16="http://schemas.microsoft.com/office/drawing/2014/main" id="{D9CB06ED-19D4-76C3-D025-175ED349A7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0"/>
          <a:stretch/>
        </p:blipFill>
        <p:spPr>
          <a:xfrm>
            <a:off x="6686550" y="396776"/>
            <a:ext cx="3241774" cy="3241774"/>
          </a:xfrm>
          <a:prstGeom prst="ellipse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406426"/>
            <a:ext cx="670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Describe what do you need to </a:t>
            </a:r>
            <a:r>
              <a:rPr lang="en-US" sz="24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start a business</a:t>
            </a:r>
            <a:r>
              <a:rPr lang="en-US" sz="2400" b="1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solidFill>
                <a:srgbClr val="AB92D8"/>
              </a:solidFill>
              <a:latin typeface="Poppins" pitchFamily="2" charset="77"/>
              <a:cs typeface="Poppins" pitchFamily="2" charset="77"/>
            </a:endParaRP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What do you </a:t>
            </a:r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expect from the jury </a:t>
            </a: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(links, contacts, feedback, advice)?</a:t>
            </a: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latin typeface="Poppins" pitchFamily="2" charset="77"/>
                <a:cs typeface="Poppins" pitchFamily="2" charset="77"/>
              </a:rPr>
              <a:t>What is the </a:t>
            </a:r>
            <a:r>
              <a:rPr lang="en-US" sz="2400" b="1" dirty="0">
                <a:latin typeface="Poppins SemiBold" pitchFamily="2" charset="77"/>
                <a:cs typeface="Poppins SemiBold" pitchFamily="2" charset="77"/>
              </a:rPr>
              <a:t>purpose</a:t>
            </a:r>
            <a:r>
              <a:rPr lang="en-US" sz="2400" dirty="0">
                <a:latin typeface="Poppins" pitchFamily="2" charset="77"/>
                <a:cs typeface="Poppins" pitchFamily="2" charset="77"/>
              </a:rPr>
              <a:t> of your presentation?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Future</a:t>
            </a:r>
            <a:endParaRPr lang="sl-SI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755883-3060-BD8A-0977-6CEFF9192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4D754-3CD8-21EF-7057-0A2B2FAC83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88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1B1EAB-03A2-A43D-9928-610FBA227D1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10" name="Picture 9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2B3C8671-1DE5-5BFC-9CDF-4CEC2D49FA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9" t="-2" r="15041" b="-20"/>
          <a:stretch/>
        </p:blipFill>
        <p:spPr>
          <a:xfrm>
            <a:off x="5381164" y="152216"/>
            <a:ext cx="4842336" cy="4842336"/>
          </a:xfrm>
          <a:prstGeom prst="ellipse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355286"/>
            <a:ext cx="5486400" cy="2588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26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Picture of team members </a:t>
            </a:r>
          </a:p>
          <a:p>
            <a:pPr>
              <a:lnSpc>
                <a:spcPts val="3600"/>
              </a:lnSpc>
            </a:pPr>
            <a:endParaRPr lang="en-US" sz="26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Describe your team </a:t>
            </a:r>
          </a:p>
          <a:p>
            <a:pPr>
              <a:lnSpc>
                <a:spcPts val="3600"/>
              </a:lnSpc>
            </a:pPr>
            <a:r>
              <a:rPr lang="en-US" sz="2600" dirty="0">
                <a:latin typeface="Poppins" pitchFamily="2" charset="77"/>
                <a:cs typeface="Poppins" pitchFamily="2" charset="77"/>
              </a:rPr>
              <a:t>members and their </a:t>
            </a:r>
          </a:p>
          <a:p>
            <a:pPr>
              <a:lnSpc>
                <a:spcPts val="3600"/>
              </a:lnSpc>
            </a:pPr>
            <a:r>
              <a:rPr lang="en-US" sz="2600" b="1" dirty="0">
                <a:latin typeface="Poppins SemiBold" pitchFamily="2" charset="77"/>
                <a:cs typeface="Poppins SemiBold" pitchFamily="2" charset="77"/>
              </a:rPr>
              <a:t>key skills</a:t>
            </a:r>
            <a:r>
              <a:rPr lang="en-US" sz="2600" dirty="0"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ts val="3600"/>
              </a:lnSpc>
            </a:pPr>
            <a:endParaRPr lang="en-US" sz="26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The team</a:t>
            </a:r>
            <a:endParaRPr lang="sl-SI" sz="32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E49CBCE-963B-D335-4E3C-1A2B432717E4}"/>
              </a:ext>
            </a:extLst>
          </p:cNvPr>
          <p:cNvSpPr/>
          <p:nvPr/>
        </p:nvSpPr>
        <p:spPr>
          <a:xfrm>
            <a:off x="381000" y="1304933"/>
            <a:ext cx="5562600" cy="692727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A701D-F312-FC5E-4F96-6BB2FEAD6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B26D9-5BCA-478F-FD68-D9447BCEB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25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88CC28-9F90-9D83-1CBA-6074BE4DD88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4E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D2FE6E1-D3C9-4008-8D71-F3E68038DB6C}"/>
              </a:ext>
            </a:extLst>
          </p:cNvPr>
          <p:cNvSpPr txBox="1"/>
          <p:nvPr/>
        </p:nvSpPr>
        <p:spPr>
          <a:xfrm>
            <a:off x="457200" y="1448365"/>
            <a:ext cx="7391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State or repeat your </a:t>
            </a:r>
            <a:r>
              <a:rPr lang="en-US" sz="2000" b="1" dirty="0">
                <a:solidFill>
                  <a:srgbClr val="AB92D8"/>
                </a:solidFill>
                <a:latin typeface="Poppins SemiBold" pitchFamily="2" charset="77"/>
                <a:cs typeface="Poppins SemiBold" pitchFamily="2" charset="77"/>
              </a:rPr>
              <a:t>slogan</a:t>
            </a:r>
            <a:r>
              <a:rPr lang="en-US" sz="2000" dirty="0">
                <a:solidFill>
                  <a:srgbClr val="AB92D8"/>
                </a:solidFill>
                <a:latin typeface="Poppins" pitchFamily="2" charset="77"/>
                <a:cs typeface="Poppins" pitchFamily="2" charset="77"/>
              </a:rPr>
              <a:t>: </a:t>
            </a:r>
          </a:p>
          <a:p>
            <a:r>
              <a:rPr lang="en-US" sz="2000" dirty="0">
                <a:latin typeface="Poppins" pitchFamily="2" charset="77"/>
                <a:cs typeface="Poppins" pitchFamily="2" charset="77"/>
              </a:rPr>
              <a:t>(And don't forget…. "Nike - Just Do It.!")</a:t>
            </a:r>
          </a:p>
          <a:p>
            <a:endParaRPr lang="en-US" sz="2000" dirty="0">
              <a:latin typeface="Poppins" pitchFamily="2" charset="77"/>
              <a:cs typeface="Poppins" pitchFamily="2" charset="77"/>
            </a:endParaRPr>
          </a:p>
          <a:p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Thank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the listeners and </a:t>
            </a:r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invite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members of </a:t>
            </a:r>
          </a:p>
          <a:p>
            <a:r>
              <a:rPr lang="en-US" sz="2000" dirty="0">
                <a:latin typeface="Poppins" pitchFamily="2" charset="77"/>
                <a:cs typeface="Poppins" pitchFamily="2" charset="77"/>
              </a:rPr>
              <a:t>the </a:t>
            </a:r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jury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to ask questions.</a:t>
            </a:r>
          </a:p>
          <a:p>
            <a:endParaRPr lang="en-US" sz="2000" dirty="0">
              <a:latin typeface="Poppins" pitchFamily="2" charset="77"/>
              <a:cs typeface="Poppins" pitchFamily="2" charset="77"/>
            </a:endParaRPr>
          </a:p>
          <a:p>
            <a:r>
              <a:rPr lang="en-US" sz="2000" dirty="0">
                <a:latin typeface="Poppins" pitchFamily="2" charset="77"/>
                <a:cs typeface="Poppins" pitchFamily="2" charset="77"/>
              </a:rPr>
              <a:t>Write your </a:t>
            </a:r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contact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(email, phone, website) on the slides.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8042370-6DD6-4285-B2A0-B67EF3CCFE3B}"/>
              </a:ext>
            </a:extLst>
          </p:cNvPr>
          <p:cNvSpPr/>
          <p:nvPr/>
        </p:nvSpPr>
        <p:spPr>
          <a:xfrm>
            <a:off x="457200" y="4381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3200" dirty="0">
                <a:latin typeface="Poppins" pitchFamily="2" charset="77"/>
                <a:cs typeface="Poppins" pitchFamily="2" charset="77"/>
              </a:rPr>
              <a:t>Conclusion</a:t>
            </a:r>
            <a:endParaRPr lang="sl-SI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38E239-DCA1-E377-66C4-A0EC46040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88685"/>
            <a:ext cx="2351656" cy="8636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FA8380-5327-C051-14BF-16390FBA4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417" r="65380"/>
          <a:stretch>
            <a:fillRect/>
          </a:stretch>
        </p:blipFill>
        <p:spPr>
          <a:xfrm>
            <a:off x="2161837" y="4215410"/>
            <a:ext cx="2029163" cy="4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1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5345</TotalTime>
  <Words>671</Words>
  <Application>Microsoft Office PowerPoint</Application>
  <PresentationFormat>Diaprojekcija na zaslonu (16:9)</PresentationFormat>
  <Paragraphs>131</Paragraphs>
  <Slides>19</Slides>
  <Notes>3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19</vt:i4>
      </vt:variant>
    </vt:vector>
  </HeadingPairs>
  <TitlesOfParts>
    <vt:vector size="25" baseType="lpstr">
      <vt:lpstr>Arial</vt:lpstr>
      <vt:lpstr>Calibri</vt:lpstr>
      <vt:lpstr>Poppins</vt:lpstr>
      <vt:lpstr>Poppins Light</vt:lpstr>
      <vt:lpstr>Poppins SemiBold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Lupen</dc:creator>
  <cp:lastModifiedBy>Marjana Simčič</cp:lastModifiedBy>
  <cp:revision>51</cp:revision>
  <dcterms:created xsi:type="dcterms:W3CDTF">2022-10-12T13:02:02Z</dcterms:created>
  <dcterms:modified xsi:type="dcterms:W3CDTF">2026-10-20T07:16:42Z</dcterms:modified>
</cp:coreProperties>
</file>